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98" r:id="rId2"/>
    <p:sldId id="257" r:id="rId3"/>
    <p:sldId id="318" r:id="rId4"/>
    <p:sldId id="258" r:id="rId5"/>
    <p:sldId id="281" r:id="rId6"/>
    <p:sldId id="301" r:id="rId7"/>
    <p:sldId id="282" r:id="rId8"/>
    <p:sldId id="283" r:id="rId9"/>
    <p:sldId id="302" r:id="rId10"/>
    <p:sldId id="304" r:id="rId11"/>
    <p:sldId id="312" r:id="rId12"/>
    <p:sldId id="319" r:id="rId13"/>
    <p:sldId id="307" r:id="rId14"/>
    <p:sldId id="306" r:id="rId15"/>
    <p:sldId id="320" r:id="rId16"/>
    <p:sldId id="313" r:id="rId17"/>
    <p:sldId id="311" r:id="rId18"/>
    <p:sldId id="321" r:id="rId19"/>
    <p:sldId id="322" r:id="rId20"/>
    <p:sldId id="323" r:id="rId21"/>
    <p:sldId id="324" r:id="rId22"/>
    <p:sldId id="264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il S" initials="S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5" autoAdjust="0"/>
    <p:restoredTop sz="94291" autoAdjust="0"/>
  </p:normalViewPr>
  <p:slideViewPr>
    <p:cSldViewPr>
      <p:cViewPr varScale="1">
        <p:scale>
          <a:sx n="72" d="100"/>
          <a:sy n="72" d="100"/>
        </p:scale>
        <p:origin x="1278" y="78"/>
      </p:cViewPr>
      <p:guideLst>
        <p:guide orient="horz" pos="2160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2C946BB-926A-4ED4-BB37-CD6A033A3B77}" type="datetimeFigureOut">
              <a:rPr lang="en-US"/>
              <a:t>5/18/2021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80CB4052-2E06-4E75-B868-0A32C1E712EE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B4052-2E06-4E75-B868-0A32C1E712EE}" type="slidenum">
              <a:rPr lang="en-US" altLang="en-US" smtClean="0"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0"/>
            <a:ext cx="6629400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0" y="2362200"/>
            <a:ext cx="8093622" cy="3733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3DAAB4A5-F2BC-472F-92DA-6B1CCD4ECF49}" type="slidenum">
              <a:rPr lang="en-US" altLang="en-US"/>
              <a:t>‹#›</a:t>
            </a:fld>
            <a:endParaRPr lang="en-US" altLang="en-US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MP-II</a:t>
            </a:r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0"/>
            <a:ext cx="6629400" cy="609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8686800" cy="4495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MP-II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88EDC097-A480-44A6-B29D-BC7389351D84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28600" y="1981200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219200" y="251460"/>
            <a:ext cx="6705600" cy="5867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14"/>
          <p:cNvSpPr>
            <a:spLocks noGrp="1"/>
          </p:cNvSpPr>
          <p:nvPr>
            <p:ph type="dt" sz="half" idx="14"/>
          </p:nvPr>
        </p:nvSpPr>
        <p:spPr>
          <a:xfrm>
            <a:off x="4572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5"/>
          </p:nvPr>
        </p:nvSpPr>
        <p:spPr>
          <a:xfrm>
            <a:off x="67818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7830BCC-F3C1-4A2C-9948-904723A5B88F}" type="slidenum">
              <a:rPr lang="en-US" altLang="en-US"/>
              <a:t>‹#›</a:t>
            </a:fld>
            <a:endParaRPr lang="en-US" altLang="en-US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16"/>
          </p:nvPr>
        </p:nvSpPr>
        <p:spPr>
          <a:xfrm>
            <a:off x="3276600" y="6400800"/>
            <a:ext cx="2895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MP-II</a:t>
            </a:r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152400"/>
            <a:ext cx="66294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29" name="Picture 8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323850" y="152400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2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8153400" y="228600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3600" b="1" kern="1200" dirty="0">
          <a:solidFill>
            <a:schemeClr val="bg1"/>
          </a:solidFill>
          <a:latin typeface="+mn-lt"/>
          <a:ea typeface="+mn-ea"/>
          <a:cs typeface="+mn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46" name="Rectangle 7"/>
          <p:cNvSpPr>
            <a:spLocks noChangeArrowheads="1"/>
          </p:cNvSpPr>
          <p:nvPr/>
        </p:nvSpPr>
        <p:spPr bwMode="auto">
          <a:xfrm>
            <a:off x="-25400" y="0"/>
            <a:ext cx="9140825" cy="20148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endParaRPr lang="en-US" altLang="en-US" sz="25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  SRI RAMAKRISHNA ENGINEERING COLLEGE</a:t>
            </a:r>
            <a:endParaRPr lang="en-US" alt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5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8" name="Rectangle 7"/>
          <p:cNvSpPr>
            <a:spLocks noChangeArrowheads="1"/>
          </p:cNvSpPr>
          <p:nvPr/>
        </p:nvSpPr>
        <p:spPr bwMode="auto">
          <a:xfrm>
            <a:off x="6107113" y="5745163"/>
            <a:ext cx="27432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fr-FR" altLang="en-US" b="1">
                <a:latin typeface="Calibri" panose="020F0502020204030204" pitchFamily="34" charset="0"/>
              </a:rPr>
              <a:t>No. of Credits : 2 </a:t>
            </a:r>
            <a:endParaRPr lang="en-US" altLang="en-US" b="1">
              <a:latin typeface="Lucida Bright" panose="02040602050505020304" pitchFamily="18" charset="0"/>
            </a:endParaRPr>
          </a:p>
        </p:txBody>
      </p:sp>
      <p:sp>
        <p:nvSpPr>
          <p:cNvPr id="6149" name="Rectangle 1"/>
          <p:cNvSpPr>
            <a:spLocks noChangeArrowheads="1"/>
          </p:cNvSpPr>
          <p:nvPr/>
        </p:nvSpPr>
        <p:spPr bwMode="auto">
          <a:xfrm>
            <a:off x="762000" y="4038600"/>
            <a:ext cx="7893050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endParaRPr lang="en-US" altLang="en-US" sz="3200" b="1">
              <a:solidFill>
                <a:srgbClr val="4E18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3200" b="1">
                <a:solidFill>
                  <a:srgbClr val="4E18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16EC258-MINIPROJECT  II</a:t>
            </a:r>
          </a:p>
        </p:txBody>
      </p:sp>
      <p:sp>
        <p:nvSpPr>
          <p:cNvPr id="6150" name="Rectangle 3"/>
          <p:cNvSpPr>
            <a:spLocks noChangeArrowheads="1"/>
          </p:cNvSpPr>
          <p:nvPr/>
        </p:nvSpPr>
        <p:spPr bwMode="auto">
          <a:xfrm>
            <a:off x="571500" y="3427413"/>
            <a:ext cx="827405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endParaRPr lang="en-US" altLang="en-US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 Electronics and Communication Engineering</a:t>
            </a:r>
            <a:endParaRPr lang="en-US" altLang="en-US" sz="24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Rectangle 2"/>
          <p:cNvSpPr>
            <a:spLocks noChangeArrowheads="1"/>
          </p:cNvSpPr>
          <p:nvPr/>
        </p:nvSpPr>
        <p:spPr bwMode="auto">
          <a:xfrm>
            <a:off x="1046163" y="1238250"/>
            <a:ext cx="67056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200">
                <a:latin typeface="Calibri" panose="020F0502020204030204" pitchFamily="34" charset="0"/>
              </a:rPr>
              <a:t>[Educational Service : SNR Sons Charitable Trust]</a:t>
            </a:r>
          </a:p>
          <a:p>
            <a:pPr algn="ctr" eaLnBrk="1" hangingPunct="1"/>
            <a:r>
              <a:rPr lang="en-US" altLang="en-US" sz="1200">
                <a:latin typeface="Calibri" panose="020F0502020204030204" pitchFamily="34" charset="0"/>
              </a:rPr>
              <a:t>  [Autonomous Institution, Accredited by NAAC with ‘A’ Grade]</a:t>
            </a:r>
          </a:p>
          <a:p>
            <a:pPr algn="ctr" eaLnBrk="1" hangingPunct="1"/>
            <a:r>
              <a:rPr lang="en-US" altLang="en-US" sz="1200">
                <a:latin typeface="Calibri" panose="020F0502020204030204" pitchFamily="34" charset="0"/>
              </a:rPr>
              <a:t>      [Approved by AICTE and Permanently Affiliated to Anna University, Chennai]</a:t>
            </a:r>
          </a:p>
          <a:p>
            <a:pPr algn="ctr" eaLnBrk="1" hangingPunct="1"/>
            <a:r>
              <a:rPr lang="en-US" altLang="en-US" sz="1200">
                <a:latin typeface="Calibri" panose="020F0502020204030204" pitchFamily="34" charset="0"/>
              </a:rPr>
              <a:t>        [ISO 9001-2015 Certified and all eligible programmes Accredited by NBA]   </a:t>
            </a:r>
          </a:p>
          <a:p>
            <a:pPr algn="ctr" eaLnBrk="1" hangingPunct="1"/>
            <a:r>
              <a:rPr lang="en-US" altLang="en-US" sz="1200">
                <a:latin typeface="Calibri" panose="020F0502020204030204" pitchFamily="34" charset="0"/>
              </a:rPr>
              <a:t>             VATTAMALAIPALAYAM, N.G.G.O. COLONY POST, COIMBATORE – 641 022.</a:t>
            </a:r>
          </a:p>
        </p:txBody>
      </p:sp>
      <p:sp>
        <p:nvSpPr>
          <p:cNvPr id="6154" name="Date Placeholder 9"/>
          <p:cNvSpPr>
            <a:spLocks noGrp="1"/>
          </p:cNvSpPr>
          <p:nvPr>
            <p:ph type="dt" sz="half" idx="10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5/8/2021</a:t>
            </a:r>
          </a:p>
        </p:txBody>
      </p:sp>
      <p:sp>
        <p:nvSpPr>
          <p:cNvPr id="6156" name="Footer Placeholder 12"/>
          <p:cNvSpPr>
            <a:spLocks noGrp="1"/>
          </p:cNvSpPr>
          <p:nvPr>
            <p:ph type="ftr" sz="quarter" idx="12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MP-II</a:t>
            </a:r>
          </a:p>
        </p:txBody>
      </p:sp>
      <p:sp>
        <p:nvSpPr>
          <p:cNvPr id="2" name="Slide Number Placeholder 1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DD3DFB3-1FE4-493B-B24C-8231AA47C9E5}" type="slidenum">
              <a:rPr lang="en-US" altLang="en-US"/>
              <a:t>1</a:t>
            </a:fld>
            <a:endParaRPr lang="en-US" altLang="en-US"/>
          </a:p>
        </p:txBody>
      </p:sp>
      <p:pic>
        <p:nvPicPr>
          <p:cNvPr id="3" name="Picture 8" descr="silver jubilee logo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0800"/>
            <a:ext cx="2418715" cy="7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310" y="2743126"/>
            <a:ext cx="1611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AAB4A5-F2BC-472F-92DA-6B1CCD4ECF49}" type="slidenum">
              <a:rPr lang="en-US" altLang="en-US" smtClean="0"/>
              <a:t>10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  <p:sp>
        <p:nvSpPr>
          <p:cNvPr id="7" name="Flowchart: Alternate Process 6"/>
          <p:cNvSpPr/>
          <p:nvPr/>
        </p:nvSpPr>
        <p:spPr>
          <a:xfrm>
            <a:off x="1219200" y="1219200"/>
            <a:ext cx="6553200" cy="12192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/>
          <p:cNvSpPr/>
          <p:nvPr/>
        </p:nvSpPr>
        <p:spPr>
          <a:xfrm>
            <a:off x="1219200" y="3200400"/>
            <a:ext cx="6553200" cy="12192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Alternate Process 9"/>
          <p:cNvSpPr/>
          <p:nvPr/>
        </p:nvSpPr>
        <p:spPr>
          <a:xfrm>
            <a:off x="1219200" y="5181600"/>
            <a:ext cx="6553200" cy="12192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38400" y="14478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 the sensor data from the industry machines  and form a clean dataset.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62200" y="34290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the Classifier with the collected data using ML algorithm.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09800" y="53340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with the trained classifier whether the machine will fail or not with the data by our sensor.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4191000" y="2514600"/>
            <a:ext cx="3810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4191000" y="4495800"/>
            <a:ext cx="3810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8600" y="1257300"/>
            <a:ext cx="8686800" cy="4343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200" dirty="0"/>
              <a:t>The dataset to train the model is collected and </a:t>
            </a:r>
            <a:r>
              <a:rPr lang="en-US" altLang="en-IN" sz="2200" dirty="0"/>
              <a:t>is </a:t>
            </a:r>
            <a:r>
              <a:rPr lang="en-IN" sz="2200"/>
              <a:t>trained </a:t>
            </a:r>
            <a:r>
              <a:rPr lang="en-IN" sz="2200" dirty="0"/>
              <a:t>using </a:t>
            </a:r>
            <a:r>
              <a:rPr lang="en-US" altLang="en-IN" sz="2200" dirty="0"/>
              <a:t>Logistic R</a:t>
            </a:r>
            <a:r>
              <a:rPr lang="en-IN" sz="2200" dirty="0"/>
              <a:t>egression.</a:t>
            </a:r>
          </a:p>
          <a:p>
            <a:pPr>
              <a:lnSpc>
                <a:spcPct val="150000"/>
              </a:lnSpc>
            </a:pPr>
            <a:r>
              <a:rPr lang="en-IN" sz="2200" dirty="0"/>
              <a:t>The algorithm is implemented in anaconda IDE platform </a:t>
            </a:r>
            <a:r>
              <a:rPr lang="en-US" altLang="en-IN" sz="2200" dirty="0"/>
              <a:t>using libraries and packages like</a:t>
            </a:r>
            <a:r>
              <a:rPr lang="en-IN" sz="2200" dirty="0"/>
              <a:t> </a:t>
            </a:r>
            <a:r>
              <a:rPr lang="en-IN" sz="2200" dirty="0" err="1"/>
              <a:t>keras</a:t>
            </a:r>
            <a:r>
              <a:rPr lang="en-US" altLang="en-IN" sz="2200" dirty="0" err="1"/>
              <a:t>,numpy,sklearn and pandas.</a:t>
            </a:r>
          </a:p>
          <a:p>
            <a:pPr>
              <a:lnSpc>
                <a:spcPct val="150000"/>
              </a:lnSpc>
            </a:pPr>
            <a:r>
              <a:rPr lang="en-US" altLang="en-IN" sz="2200" dirty="0" err="1"/>
              <a:t>A dataframe of 8703 rows and 3 columns is given to the sigmoid function to train the LR classifier using gradient descent. </a:t>
            </a:r>
            <a:endParaRPr lang="en-IN" sz="2200" dirty="0"/>
          </a:p>
          <a:p>
            <a:pPr>
              <a:lnSpc>
                <a:spcPct val="150000"/>
              </a:lnSpc>
            </a:pPr>
            <a:r>
              <a:rPr lang="en-IN" sz="2200" dirty="0"/>
              <a:t>The values obtained from the sensors is given to the </a:t>
            </a:r>
            <a:r>
              <a:rPr lang="en-US" altLang="en-IN" sz="2200" dirty="0"/>
              <a:t>trained classifier</a:t>
            </a:r>
            <a:r>
              <a:rPr lang="en-IN" sz="2200" dirty="0"/>
              <a:t> to make predictions whether the machines will fail or not.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</a:t>
            </a:r>
            <a:r>
              <a:rPr altLang="en-I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7830BCC-F3C1-4A2C-9948-904723A5B88F}" type="slidenum">
              <a:rPr lang="en-US" altLang="en-US" smtClean="0"/>
              <a:t>11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HARDWARE IMPLEMENTATION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830BCC-F3C1-4A2C-9948-904723A5B88F}" type="slidenum">
              <a:rPr lang="en-US" altLang="en-US"/>
              <a:t>12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  <p:pic>
        <p:nvPicPr>
          <p:cNvPr id="7" name="Content Placeholder 6" descr="WhatsApp Image 2021-05-17 at 15.42.2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988820" y="-650240"/>
            <a:ext cx="5127625" cy="8878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HARDWARE IMPLEMENTATION</a:t>
            </a:r>
            <a:endParaRPr lang="en-IN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AAB4A5-F2BC-472F-92DA-6B1CCD4ECF49}" type="slidenum">
              <a:rPr lang="en-US" altLang="en-US" smtClean="0"/>
              <a:t>13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22085" r="15642" b="7530"/>
          <a:stretch>
            <a:fillRect/>
          </a:stretch>
        </p:blipFill>
        <p:spPr>
          <a:xfrm>
            <a:off x="188595" y="1264285"/>
            <a:ext cx="8892540" cy="50584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sz="3200">
                <a:solidFill>
                  <a:srgbClr val="7030A0"/>
                </a:solidFill>
                <a:sym typeface="+mn-ea"/>
              </a:rPr>
            </a:br>
            <a:r>
              <a:rPr sz="3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SOFTWARE IMPLEMENTATION</a:t>
            </a:r>
            <a:br>
              <a:rPr lang="en-IN" sz="3200">
                <a:solidFill>
                  <a:srgbClr val="7030A0"/>
                </a:solidFill>
                <a:sym typeface="+mn-ea"/>
              </a:rPr>
            </a:br>
            <a:endParaRPr lang="en-IN" sz="3200" dirty="0">
              <a:solidFill>
                <a:srgbClr val="7030A0"/>
              </a:solidFill>
            </a:endParaRPr>
          </a:p>
        </p:txBody>
      </p:sp>
      <p:pic>
        <p:nvPicPr>
          <p:cNvPr id="4" name="Content Placeholder 3" descr="99inTrainset(2)"/>
          <p:cNvPicPr>
            <a:picLocks noGrp="1" noChangeAspect="1"/>
          </p:cNvPicPr>
          <p:nvPr>
            <p:ph idx="1"/>
          </p:nvPr>
        </p:nvPicPr>
        <p:blipFill>
          <a:blip r:embed="rId2"/>
          <a:srcRect l="16503" t="31213" r="39225" b="9338"/>
          <a:stretch>
            <a:fillRect/>
          </a:stretch>
        </p:blipFill>
        <p:spPr>
          <a:xfrm>
            <a:off x="1676400" y="1684655"/>
            <a:ext cx="6249670" cy="4716145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3581400" y="3657600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152400" y="1295400"/>
            <a:ext cx="8988972" cy="4800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 Accuracy: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AAB4A5-F2BC-472F-92DA-6B1CCD4ECF49}" type="slidenum">
              <a:rPr lang="en-US" altLang="en-US"/>
              <a:t>14</a:t>
            </a:fld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>
                <a:solidFill>
                  <a:srgbClr val="7030A0"/>
                </a:solidFill>
                <a:sym typeface="+mn-ea"/>
              </a:rPr>
            </a:br>
            <a:r>
              <a:rPr sz="3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SOFTWARE IMPLEMENTATION</a:t>
            </a:r>
            <a:br>
              <a:rPr lang="en-IN" dirty="0">
                <a:solidFill>
                  <a:srgbClr val="7030A0"/>
                </a:solidFill>
              </a:rPr>
            </a:br>
            <a:endParaRPr lang="en-US"/>
          </a:p>
        </p:txBody>
      </p:sp>
      <p:pic>
        <p:nvPicPr>
          <p:cNvPr id="7" name="Content Placeholder 6" descr="Testcasepred"/>
          <p:cNvPicPr>
            <a:picLocks noGrp="1" noChangeAspect="1"/>
          </p:cNvPicPr>
          <p:nvPr>
            <p:ph idx="1"/>
          </p:nvPr>
        </p:nvPicPr>
        <p:blipFill>
          <a:blip r:embed="rId2"/>
          <a:srcRect t="17864" r="54014" b="8143"/>
          <a:stretch>
            <a:fillRect/>
          </a:stretch>
        </p:blipFill>
        <p:spPr>
          <a:xfrm>
            <a:off x="1981200" y="1676400"/>
            <a:ext cx="6069330" cy="46666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AAB4A5-F2BC-472F-92DA-6B1CCD4ECF49}" type="slidenum">
              <a:rPr lang="en-US" altLang="en-US"/>
              <a:t>15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152400" y="1295400"/>
            <a:ext cx="8988972" cy="4800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 Accuracy: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I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AAB4A5-F2BC-472F-92DA-6B1CCD4ECF49}" type="slidenum">
              <a:rPr lang="en-US" altLang="en-US" smtClean="0"/>
              <a:t>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  <p:pic>
        <p:nvPicPr>
          <p:cNvPr id="8" name="video-2021-04-01-11-33-56-1-1-1">
            <a:hlinkClick r:id="" action="ppaction://media"/>
            <a:extLst>
              <a:ext uri="{FF2B5EF4-FFF2-40B4-BE49-F238E27FC236}">
                <a16:creationId xmlns:a16="http://schemas.microsoft.com/office/drawing/2014/main" id="{F29C134A-6CFC-40E3-98F2-CEE592D71F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1" y="2180715"/>
            <a:ext cx="5334000" cy="300061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I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AAB4A5-F2BC-472F-92DA-6B1CCD4ECF49}" type="slidenum">
              <a:rPr lang="en-US" altLang="en-US" smtClean="0"/>
              <a:t>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  <p:sp>
        <p:nvSpPr>
          <p:cNvPr id="16386" name="Content Placeholder 2"/>
          <p:cNvSpPr>
            <a:spLocks noGrp="1"/>
          </p:cNvSpPr>
          <p:nvPr/>
        </p:nvSpPr>
        <p:spPr bwMode="auto">
          <a:xfrm>
            <a:off x="133985" y="1232535"/>
            <a:ext cx="9010015" cy="516826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b="1">
              <a:solidFill>
                <a:srgbClr val="7030A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152400" y="1295400"/>
            <a:ext cx="8988972" cy="4800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52400" y="1295400"/>
            <a:ext cx="8862695" cy="5073015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The trained classifier displays the condition of the machine in real time as good or failed.</a:t>
            </a:r>
          </a:p>
          <a:p>
            <a:pPr algn="just">
              <a:lnSpc>
                <a:spcPct val="150000"/>
              </a:lnSpc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failure of the machines in predicted by the classifier at around temperature above 50 Celsius and humidity below 40.</a:t>
            </a:r>
          </a:p>
          <a:p>
            <a:pPr algn="just">
              <a:lnSpc>
                <a:spcPct val="150000"/>
              </a:lnSpc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accuracy of the system is high with 95% in test set which makes this system highly reliable.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IN" sz="3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CONCLUSION</a:t>
            </a:r>
            <a:endParaRPr lang="en-US" altLang="en-IN" sz="320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748395" cy="4896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has a lot of applications and Predctive analysis is one of the best field in which it can have accurate results making it a very powerful application.</a:t>
            </a:r>
          </a:p>
          <a:p>
            <a:pPr>
              <a:lnSpc>
                <a:spcPct val="150000"/>
              </a:lnSpc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We implemented a small part of this topic and tried to predict the machine failures with the help of sensors and microcontroller which can prevent many undesirable outcomes in industries. 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AAB4A5-F2BC-472F-92DA-6B1CCD4ECF49}" type="slidenum">
              <a:rPr lang="en-US" altLang="en-US"/>
              <a:t>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IN" sz="3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FUTURE WORK</a:t>
            </a:r>
            <a:endParaRPr lang="en-US" altLang="en-IN" sz="320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96630" cy="508762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were able build a system that can predict with 95% accuracy with just two parameters.So increasing the number of parameters can greately improve the model.</a:t>
            </a:r>
          </a:p>
          <a:p>
            <a:pPr algn="just">
              <a:lnSpc>
                <a:spcPct val="150000"/>
              </a:lnSpc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Advanced algorithms like Neural networks or SVM can be used to make more accurate and fast predictions.</a:t>
            </a:r>
          </a:p>
          <a:p>
            <a:pPr algn="just">
              <a:lnSpc>
                <a:spcPct val="150000"/>
              </a:lnSpc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specifically made to implement this application can improve the processing speed.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AAB4A5-F2BC-472F-92DA-6B1CCD4ECF49}" type="slidenum">
              <a:rPr lang="en-US" altLang="en-US"/>
              <a:t>19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-25400" y="0"/>
            <a:ext cx="9140825" cy="1631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endParaRPr lang="en-US" altLang="en-US" sz="2800" b="1">
              <a:latin typeface="Calibri" panose="020F0502020204030204" pitchFamily="34" charset="0"/>
            </a:endParaRPr>
          </a:p>
          <a:p>
            <a:pPr algn="ctr" eaLnBrk="1" hangingPunct="1"/>
            <a:r>
              <a:rPr lang="en-US" altLang="en-US" sz="2800" b="1">
                <a:latin typeface="Calibri" panose="020F0502020204030204" pitchFamily="34" charset="0"/>
              </a:rPr>
              <a:t>SRI RAMAKRISHNA ENGINEERING COLLEGE</a:t>
            </a:r>
            <a:endParaRPr lang="en-US" altLang="en-US" sz="2800">
              <a:latin typeface="Calibri" panose="020F0502020204030204" pitchFamily="34" charset="0"/>
            </a:endParaRPr>
          </a:p>
          <a:p>
            <a:pPr algn="ctr" eaLnBrk="1" hangingPunct="1"/>
            <a:endParaRPr lang="en-US" altLang="en-US" sz="2000" b="1">
              <a:latin typeface="Calibri" panose="020F0502020204030204" pitchFamily="34" charset="0"/>
            </a:endParaRPr>
          </a:p>
          <a:p>
            <a:pPr algn="ctr" eaLnBrk="1" hangingPunct="1"/>
            <a:endParaRPr lang="en-US" altLang="en-US" sz="1200">
              <a:latin typeface="Calibri" panose="020F0502020204030204" pitchFamily="34" charset="0"/>
            </a:endParaRPr>
          </a:p>
          <a:p>
            <a:pPr algn="ctr" eaLnBrk="1" hangingPunct="1"/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7171" name="TextBox 10"/>
          <p:cNvSpPr txBox="1">
            <a:spLocks noChangeArrowheads="1"/>
          </p:cNvSpPr>
          <p:nvPr/>
        </p:nvSpPr>
        <p:spPr bwMode="auto">
          <a:xfrm>
            <a:off x="152400" y="5029200"/>
            <a:ext cx="6629400" cy="1430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13130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7172" name="Date Placeholder 9"/>
          <p:cNvSpPr>
            <a:spLocks noGrp="1"/>
          </p:cNvSpPr>
          <p:nvPr>
            <p:ph type="dt" sz="quarter" idx="14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7174" name="Footer Placeholder 12"/>
          <p:cNvSpPr>
            <a:spLocks noGrp="1"/>
          </p:cNvSpPr>
          <p:nvPr>
            <p:ph type="ftr" sz="quarter" idx="16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MP-II</a:t>
            </a:r>
          </a:p>
        </p:txBody>
      </p:sp>
      <p:graphicFrame>
        <p:nvGraphicFramePr>
          <p:cNvPr id="16" name="Content Placeholder 3"/>
          <p:cNvGraphicFramePr/>
          <p:nvPr/>
        </p:nvGraphicFramePr>
        <p:xfrm>
          <a:off x="381000" y="1371600"/>
          <a:ext cx="8241030" cy="547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/ Section / Semester </a:t>
                      </a: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III</a:t>
                      </a:r>
                      <a:r>
                        <a:rPr lang="en-US" sz="24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ECE / C</a:t>
                      </a:r>
                    </a:p>
                    <a:p>
                      <a:r>
                        <a:rPr lang="en-US" sz="24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</a:t>
                      </a:r>
                    </a:p>
                  </a:txBody>
                  <a:tcPr marL="91436" marR="91436"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029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</a:t>
                      </a: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</a:t>
                      </a:r>
                    </a:p>
                  </a:txBody>
                  <a:tcPr marL="91436" marR="91436"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02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Review </a:t>
                      </a:r>
                      <a:endParaRPr lang="en-US" sz="2400" b="1" kern="1200" dirty="0">
                        <a:solidFill>
                          <a:srgbClr val="4E18E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en-US" sz="2400" b="1" kern="1200" dirty="0">
                        <a:solidFill>
                          <a:srgbClr val="4E18E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IV</a:t>
                      </a:r>
                      <a:endParaRPr lang="en-US" sz="24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6" marR="91436"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02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 of the project</a:t>
                      </a: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u="non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Predictive Analysis to Diagnose Machine Failure in Industries</a:t>
                      </a:r>
                    </a:p>
                  </a:txBody>
                  <a:tcPr marL="91436" marR="91436"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2400" b="1" kern="1200" dirty="0">
                        <a:solidFill>
                          <a:srgbClr val="4E18E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en-US" sz="2400" b="1" kern="1200" dirty="0">
                        <a:solidFill>
                          <a:srgbClr val="4E18E8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08.05.2021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6" marR="91436" marT="45711" marB="457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02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Guide</a:t>
                      </a: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Mr.J.Judeson Antony Kovilpillai,M.E.,(Asst.Prof)/ECE</a:t>
                      </a:r>
                    </a:p>
                  </a:txBody>
                  <a:tcPr marL="91436" marR="91436" marT="45711" marB="4571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438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Team Members</a:t>
                      </a: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91436" marR="91436" marT="45711" marB="45711"/>
                </a:tc>
                <a:tc>
                  <a:txBody>
                    <a:bodyPr/>
                    <a:lstStyle/>
                    <a:p>
                      <a:pPr marL="0" marR="0" lvl="7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Sathyendraa V.M      (1802206)</a:t>
                      </a:r>
                    </a:p>
                    <a:p>
                      <a:pPr marL="0" marR="0" lvl="7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Shri Hari K.B            (1802214)</a:t>
                      </a:r>
                    </a:p>
                    <a:p>
                      <a:pPr marL="0" lvl="7" algn="l"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Sunil.S                        (1802230)</a:t>
                      </a:r>
                    </a:p>
                    <a:p>
                      <a:pPr marL="457200" indent="-457200" algn="l" defTabSz="914400" rtl="0" eaLnBrk="1" latinLnBrk="0" hangingPunct="1">
                        <a:buAutoNum type="arabicPeriod"/>
                      </a:pPr>
                      <a:endParaRPr lang="en-US" sz="2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6" marR="91436" marT="45711" marB="4571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175" name="Slide Number Placeholder 7"/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82E19D11-EE9C-420B-94BE-65D0FEFE200B}" type="slidenum">
              <a:rPr lang="en-US" altLang="en-US"/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altLang="en-IN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altLang="en-IN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REFERENCES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10" y="1143000"/>
            <a:ext cx="8882380" cy="5390515"/>
          </a:xfrm>
        </p:spPr>
        <p:txBody>
          <a:bodyPr/>
          <a:lstStyle/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Ethem Alpaydin (2020). Introduction to Machine Learning (Fourth ed.). MIT. pp. xix, 1–3, 13–18. ISBN 978-0262043793.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"The First Wave of Corporate AI Is Doomed to Fail". Harvard Business Review. 2017-04-18. Retrieved 2018-08-20.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Stevenson, Christopher. "Tutorial: Polynomial Regression in Excel". facultystaff.richmond.edu. Retrieved 22 January 2017.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"The Netflix Tech Blog: Netflix Recommendations: Beyond the 5 stars (Part 1)". 2012-04-06. Archived from the original on 31 May 2016. Retrieved 8 August 2015.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"Cyberthreats, Vulnerabilities and Attacks on SCADA Networks" (PDF). Rosa Tang, berkeley.edu. Archived from the original (PDF) on 13 August 2012. Retrieved 1 August 2012.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 Roux, Nicolas; Bengio, Yoshua; Fitzgibbon, Andrew (2012). "Improving First and Second-Order Methods by Modeling Uncertainty". In Sra, Suvrit; Nowozin, Sebastian; Wright, Stephen J. (eds.). Optimization for Machine Learning. MIT Press. p. 404. ISBN 9780262016469.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AAB4A5-F2BC-472F-92DA-6B1CCD4ECF49}" type="slidenum">
              <a:rPr lang="en-US" altLang="en-US"/>
              <a:t>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IN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REFERENCES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01100" cy="37338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Friedman, Jerome H. (2012). "Data Mining and Statistics: What's the connection?". Computing Science and Statistics. 29 (1): 3–9.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Ian H. Witten and Eibe Frank (2011). Data Mining: Practical machine learning tools and techniques Morgan Kaufmann, 664pp., ISBN 978-0-12-374856-0.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Boys, Walt (18 August 2009). "Back to Basics: SCADA". Automation TV: Control Global - Control Design.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Pedro Domingos (September 2015), The Master Algorithm, Basic Books, ISBN 978-0-465-06570-7.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Machine learning and pattern recognition "can be viewed as two facets of the same field."[3]:vii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AAB4A5-F2BC-472F-92DA-6B1CCD4ECF49}" type="slidenum">
              <a:rPr lang="en-US" altLang="en-US"/>
              <a:t>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2133600"/>
            <a:ext cx="8093075" cy="373380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buFont typeface="Arial" panose="020B0604020202020204" pitchFamily="34" charset="0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44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638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altLang="en-US" sz="3200">
              <a:solidFill>
                <a:srgbClr val="7030A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AAB4A5-F2BC-472F-92DA-6B1CCD4ECF49}" type="slidenum">
              <a:rPr lang="en-US" altLang="en-US"/>
              <a:t>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alt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altLang="en-US" sz="3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OVERVIEW</a:t>
            </a:r>
            <a:b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830BCC-F3C1-4A2C-9948-904723A5B88F}" type="slidenum">
              <a:rPr lang="en-US" altLang="en-US"/>
              <a:t>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55270" y="1219200"/>
          <a:ext cx="8632825" cy="510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6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93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</a:t>
                      </a:r>
                      <a:r>
                        <a:rPr lang="en-US" sz="16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STATEMENT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BLOCK/SCHEMATIC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DIAGRAM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FLOWCHART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IMPLEMENTED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WORK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ChangeArrowheads="1"/>
          </p:cNvSpPr>
          <p:nvPr/>
        </p:nvSpPr>
        <p:spPr bwMode="auto">
          <a:xfrm>
            <a:off x="3175" y="228600"/>
            <a:ext cx="9140825" cy="1260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STATEMENT</a:t>
            </a:r>
            <a:endParaRPr lang="en-US" alt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000" b="1" dirty="0">
              <a:latin typeface="Calibri" panose="020F0502020204030204" pitchFamily="34" charset="0"/>
            </a:endParaRPr>
          </a:p>
          <a:p>
            <a:pPr algn="ctr" eaLnBrk="1" hangingPunct="1"/>
            <a:endParaRPr lang="en-US" altLang="en-US" sz="1200" dirty="0">
              <a:latin typeface="Calibri" panose="020F0502020204030204" pitchFamily="34" charset="0"/>
            </a:endParaRPr>
          </a:p>
          <a:p>
            <a:pPr algn="ctr" eaLnBrk="1" hangingPunct="1"/>
            <a:endParaRPr lang="en-US" altLang="en-US" sz="1200" dirty="0">
              <a:latin typeface="Calibri" panose="020F0502020204030204" pitchFamily="34" charset="0"/>
            </a:endParaRPr>
          </a:p>
        </p:txBody>
      </p:sp>
      <p:sp>
        <p:nvSpPr>
          <p:cNvPr id="8195" name="TextBox 10"/>
          <p:cNvSpPr txBox="1">
            <a:spLocks noChangeArrowheads="1"/>
          </p:cNvSpPr>
          <p:nvPr/>
        </p:nvSpPr>
        <p:spPr bwMode="auto">
          <a:xfrm>
            <a:off x="152400" y="5029200"/>
            <a:ext cx="6629400" cy="1430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13130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8196" name="Date Placeholder 9"/>
          <p:cNvSpPr>
            <a:spLocks noGrp="1"/>
          </p:cNvSpPr>
          <p:nvPr>
            <p:ph type="dt" sz="quarter" idx="14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8198" name="Footer Placeholder 12"/>
          <p:cNvSpPr>
            <a:spLocks noGrp="1"/>
          </p:cNvSpPr>
          <p:nvPr>
            <p:ph type="ftr" sz="quarter" idx="16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MP-II</a:t>
            </a:r>
          </a:p>
        </p:txBody>
      </p:sp>
      <p:sp>
        <p:nvSpPr>
          <p:cNvPr id="2" name="Slide Number Placeholder 6"/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D6AF9F36-6F91-4B39-ADEE-11C0C3FBFB45}" type="slidenum">
              <a:rPr lang="en-US" altLang="en-US"/>
              <a:t>4</a:t>
            </a:fld>
            <a:endParaRPr lang="en-US" altLang="en-US"/>
          </a:p>
        </p:txBody>
      </p:sp>
      <p:sp>
        <p:nvSpPr>
          <p:cNvPr id="8199" name="TextBox 7"/>
          <p:cNvSpPr txBox="1">
            <a:spLocks noChangeArrowheads="1"/>
          </p:cNvSpPr>
          <p:nvPr/>
        </p:nvSpPr>
        <p:spPr bwMode="auto">
          <a:xfrm>
            <a:off x="152400" y="1218883"/>
            <a:ext cx="8839200" cy="55079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Industries use different types of machines to carrry out their daily work. Monitoring these machines manually requires lot of human effort and is time consuming. 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of various reasons like these t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 machines are not monitored regularly and also repair and replacement of the machines</a:t>
            </a:r>
            <a:r>
              <a:rPr lang="en-US" sz="2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 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become costly and hectic after the complete failure of it.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machine failures can result in adverse effects and it is necessary that good monitoring systems are to be implemented in these industries. 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predicting the failure of these machines with high accuracy is essential to prevent the failures which will save us cost,time and work.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ChangeArrowheads="1"/>
          </p:cNvSpPr>
          <p:nvPr/>
        </p:nvSpPr>
        <p:spPr bwMode="auto">
          <a:xfrm>
            <a:off x="-25400" y="0"/>
            <a:ext cx="9140825" cy="1260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32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/ </a:t>
            </a:r>
          </a:p>
          <a:p>
            <a:pPr algn="ctr" eaLnBrk="1" hangingPunct="1"/>
            <a:r>
              <a:rPr lang="en-US" altLang="en-US" sz="32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BACKGROUND STUDY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3" name="TextBox 10"/>
          <p:cNvSpPr txBox="1">
            <a:spLocks noChangeArrowheads="1"/>
          </p:cNvSpPr>
          <p:nvPr/>
        </p:nvSpPr>
        <p:spPr bwMode="auto">
          <a:xfrm>
            <a:off x="152400" y="5029200"/>
            <a:ext cx="6629400" cy="1430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13130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10244" name="Date Placeholder 9"/>
          <p:cNvSpPr>
            <a:spLocks noGrp="1"/>
          </p:cNvSpPr>
          <p:nvPr>
            <p:ph type="dt" sz="quarter" idx="14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5/8/2021</a:t>
            </a:r>
          </a:p>
        </p:txBody>
      </p:sp>
      <p:sp>
        <p:nvSpPr>
          <p:cNvPr id="10245" name="Slide Number Placeholder 11"/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BF48F48-0CCC-4384-BE18-16628BCD85C9}" type="slidenum">
              <a:rPr lang="en-US" altLang="en-US"/>
              <a:t>5</a:t>
            </a:fld>
            <a:endParaRPr lang="en-US" altLang="en-US"/>
          </a:p>
        </p:txBody>
      </p:sp>
      <p:sp>
        <p:nvSpPr>
          <p:cNvPr id="10246" name="Footer Placeholder 12"/>
          <p:cNvSpPr>
            <a:spLocks noGrp="1"/>
          </p:cNvSpPr>
          <p:nvPr>
            <p:ph type="ftr" sz="quarter" idx="16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MP-II</a:t>
            </a:r>
          </a:p>
        </p:txBody>
      </p:sp>
      <p:graphicFrame>
        <p:nvGraphicFramePr>
          <p:cNvPr id="7" name="Content Placeholder 4"/>
          <p:cNvGraphicFramePr/>
          <p:nvPr/>
        </p:nvGraphicFramePr>
        <p:xfrm>
          <a:off x="0" y="1143000"/>
          <a:ext cx="9144000" cy="6042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58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PAPER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APPROACH </a:t>
                      </a:r>
                    </a:p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1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Reconfigurable Smart Sensor Interface for Industrial WSN in </a:t>
                      </a:r>
                      <a:r>
                        <a:rPr lang="en-US" sz="170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IoT</a:t>
                      </a:r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Environment</a:t>
                      </a:r>
                      <a:endParaRPr 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Designed based on IEEE1451 protocol by combining with CPLD and the application of</a:t>
                      </a:r>
                    </a:p>
                    <a:p>
                      <a:pPr algn="just"/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wireless communication.</a:t>
                      </a:r>
                      <a:endParaRPr 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sz="17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IEEE1451 protocol can be improved and the function of spreadsheet should be expanded for development in the area of WSN in </a:t>
                      </a:r>
                      <a:r>
                        <a:rPr lang="en-US" sz="170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IoT</a:t>
                      </a:r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environment.</a:t>
                      </a:r>
                      <a:endParaRPr 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1913">
                <a:tc>
                  <a:txBody>
                    <a:bodyPr/>
                    <a:lstStyle/>
                    <a:p>
                      <a:pPr algn="just"/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Novel Industrial Wireless Sensor Networks for</a:t>
                      </a:r>
                    </a:p>
                    <a:p>
                      <a:pPr algn="just"/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Machine Condition Monitoring and Fault Diagnosis</a:t>
                      </a:r>
                      <a:endParaRPr 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novel IWSN with on sensor feature extraction and fault diagnosis and </a:t>
                      </a:r>
                      <a:r>
                        <a:rPr lang="en-US" sz="170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Dempster</a:t>
                      </a:r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–Shafer</a:t>
                      </a:r>
                    </a:p>
                    <a:p>
                      <a:pPr algn="just"/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classifier fusion</a:t>
                      </a:r>
                      <a:endParaRPr 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feasibility and effectiveness of the proposed system has been demonstrated by a set of laboratory experiments on a single phase induction motor only.</a:t>
                      </a:r>
                      <a:endParaRPr 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4944">
                <a:tc>
                  <a:txBody>
                    <a:bodyPr/>
                    <a:lstStyle/>
                    <a:p>
                      <a:pPr algn="just"/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Condition Monitoring Techniques for Electrical</a:t>
                      </a:r>
                    </a:p>
                    <a:p>
                      <a:pPr algn="just"/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Equipment</a:t>
                      </a:r>
                    </a:p>
                    <a:p>
                      <a:pPr algn="just"/>
                      <a:endParaRPr 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Technique of monitoring the operating</a:t>
                      </a:r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characteristics of machine</a:t>
                      </a:r>
                    </a:p>
                    <a:p>
                      <a:pPr algn="just"/>
                      <a:r>
                        <a:rPr lang="en-US" sz="17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can be used to predict the need for maintenance before serious deterioration or breakdown occurs.</a:t>
                      </a:r>
                    </a:p>
                    <a:p>
                      <a:pPr algn="just"/>
                      <a:endParaRPr 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These do not satisfy specific and essential problems such as partial discharge, hotspot temperature</a:t>
                      </a:r>
                      <a:r>
                        <a:rPr lang="en-US" sz="17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 OLTC. Online diagnosis of all the measured quantities</a:t>
                      </a:r>
                    </a:p>
                    <a:p>
                      <a:pPr algn="just"/>
                      <a:r>
                        <a:rPr lang="en-US" sz="17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 still under development.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Placeholder 1"/>
          <p:cNvSpPr>
            <a:spLocks noGrp="1"/>
          </p:cNvSpPr>
          <p:nvPr>
            <p:ph type="body" sz="quarter" idx="13"/>
          </p:nvPr>
        </p:nvSpPr>
        <p:spPr bwMode="auto"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11268" name="Slide Number Placeholder 4"/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E33648C-DA28-4511-8AFE-B6AE3D4CB36C}" type="slidenum">
              <a:rPr lang="en-US" altLang="en-US"/>
              <a:t>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-25400" y="0"/>
            <a:ext cx="9140825" cy="1260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32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/ </a:t>
            </a:r>
          </a:p>
          <a:p>
            <a:pPr algn="ctr" eaLnBrk="1" hangingPunct="1"/>
            <a:r>
              <a:rPr lang="en-US" altLang="en-US" sz="32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BACKGROUND STUDY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4"/>
          <p:cNvGraphicFramePr/>
          <p:nvPr/>
        </p:nvGraphicFramePr>
        <p:xfrm>
          <a:off x="0" y="1036638"/>
          <a:ext cx="9144000" cy="5761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05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PAPER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APPROACH </a:t>
                      </a:r>
                    </a:p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129"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Condition Monitoring and Fault Diagnosis of</a:t>
                      </a:r>
                    </a:p>
                    <a:p>
                      <a:pPr algn="just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Electrical Motors</a:t>
                      </a:r>
                      <a:endParaRPr lang="en-IN" sz="18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Fault detection and inspection using artificial-intelligence  techniques has been included with Noninvasive MCSA technique  is used to diagnose these faults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Theoretical analysis and modeling of machine faults are indeed necessary to distinguish the relevant frequency components</a:t>
                      </a:r>
                    </a:p>
                    <a:p>
                      <a:pPr algn="just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 the others that may be present due to time harmonics, machine saturation</a:t>
                      </a:r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4804"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Monitoring of Electrical Equipment Failure Indicators and Zero-Planned Outages: Past, Present and  Future  Maintenance Practices.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Maintenance has been driven by a reduction in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maintenance budgets, while the need for electrical uptime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has become even more critical. There is a dilemma between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expectations and the typical maintenance funding</a:t>
                      </a:r>
                    </a:p>
                    <a:p>
                      <a:pPr algn="just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resources.</a:t>
                      </a:r>
                    </a:p>
                    <a:p>
                      <a:pPr algn="just"/>
                      <a:endParaRPr 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When</a:t>
                      </a:r>
                    </a:p>
                    <a:p>
                      <a:pPr algn="just"/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equipment is available for maintenance, there is no</a:t>
                      </a:r>
                    </a:p>
                    <a:p>
                      <a:pPr algn="just"/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funding to perform the maintenance, and when the</a:t>
                      </a:r>
                    </a:p>
                    <a:p>
                      <a:pPr algn="just"/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funding is available, the equipment is not accessible to</a:t>
                      </a:r>
                    </a:p>
                    <a:p>
                      <a:pPr algn="just"/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perform the required maintenance.</a:t>
                      </a:r>
                      <a:endParaRPr lang="en-US" sz="18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ChangeArrowheads="1"/>
          </p:cNvSpPr>
          <p:nvPr/>
        </p:nvSpPr>
        <p:spPr bwMode="auto">
          <a:xfrm>
            <a:off x="0" y="228600"/>
            <a:ext cx="914082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32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 METHOD</a:t>
            </a:r>
          </a:p>
        </p:txBody>
      </p:sp>
      <p:sp>
        <p:nvSpPr>
          <p:cNvPr id="12291" name="TextBox 10"/>
          <p:cNvSpPr txBox="1">
            <a:spLocks noChangeArrowheads="1"/>
          </p:cNvSpPr>
          <p:nvPr/>
        </p:nvSpPr>
        <p:spPr bwMode="auto">
          <a:xfrm>
            <a:off x="457200" y="1447800"/>
            <a:ext cx="8458200" cy="4800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13130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" y="1257300"/>
            <a:ext cx="8748395" cy="518160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industries do not implement an monitoring systems as cost  of establishment can be high and even if implemented the methods are very basic.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of multiple sensors is also required to monitor the industrial machines precisely.  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monitoring of machines depends on limited data and does not include any historical and statistical data of each machines.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 machine failure is also not that accurate as they are not done using advanced methods .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11268" name="Date Placeholder 9"/>
          <p:cNvSpPr>
            <a:spLocks noGrp="1"/>
          </p:cNvSpPr>
          <p:nvPr>
            <p:ph type="dt" sz="half" idx="10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5/8/2021</a:t>
            </a:r>
          </a:p>
        </p:txBody>
      </p:sp>
      <p:sp>
        <p:nvSpPr>
          <p:cNvPr id="12293" name="Slide Number Placeholder 1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337E9D0B-569E-4E2E-827C-C04BA6B424D7}" type="slidenum">
              <a:rPr lang="en-US" altLang="en-US"/>
              <a:t>7</a:t>
            </a:fld>
            <a:endParaRPr lang="en-US" altLang="en-US"/>
          </a:p>
        </p:txBody>
      </p:sp>
      <p:sp>
        <p:nvSpPr>
          <p:cNvPr id="11270" name="Footer Placeholder 12"/>
          <p:cNvSpPr>
            <a:spLocks noGrp="1"/>
          </p:cNvSpPr>
          <p:nvPr>
            <p:ph type="ftr" sz="quarter" idx="12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ChangeArrowheads="1"/>
          </p:cNvSpPr>
          <p:nvPr/>
        </p:nvSpPr>
        <p:spPr bwMode="auto">
          <a:xfrm>
            <a:off x="0" y="228600"/>
            <a:ext cx="914082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32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</a:p>
        </p:txBody>
      </p:sp>
      <p:sp>
        <p:nvSpPr>
          <p:cNvPr id="13315" name="TextBox 10"/>
          <p:cNvSpPr txBox="1">
            <a:spLocks noChangeArrowheads="1"/>
          </p:cNvSpPr>
          <p:nvPr/>
        </p:nvSpPr>
        <p:spPr bwMode="auto">
          <a:xfrm>
            <a:off x="152400" y="5029200"/>
            <a:ext cx="6629400" cy="1430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13130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12292" name="Date Placeholder 9"/>
          <p:cNvSpPr>
            <a:spLocks noGrp="1"/>
          </p:cNvSpPr>
          <p:nvPr>
            <p:ph type="dt" sz="quarter" idx="14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5/8/2021</a:t>
            </a:r>
          </a:p>
        </p:txBody>
      </p:sp>
      <p:sp>
        <p:nvSpPr>
          <p:cNvPr id="13317" name="Slide Number Placeholder 11"/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2BA26CBA-770E-46A1-8D01-F22367E08B16}" type="slidenum">
              <a:rPr lang="en-US" altLang="en-US"/>
              <a:t>8</a:t>
            </a:fld>
            <a:endParaRPr lang="en-US" altLang="en-US"/>
          </a:p>
        </p:txBody>
      </p:sp>
      <p:sp>
        <p:nvSpPr>
          <p:cNvPr id="12294" name="Footer Placeholder 12"/>
          <p:cNvSpPr>
            <a:spLocks noGrp="1"/>
          </p:cNvSpPr>
          <p:nvPr>
            <p:ph type="ftr" sz="quarter" idx="16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0350" y="1200150"/>
            <a:ext cx="8731250" cy="41541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 main objective of our project is designing a microcontroller based monitoring and alerting industrial system with the help of multiple sensors.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is collected by the microcontroller using multiple sensors and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 the help of this data, prediction of failure or problem of the industrial machines is made by an already trained machine learning model.</a:t>
            </a:r>
            <a:endParaRPr lang="en-US" altLang="en-US" sz="2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en-US" sz="2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2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9655" y="4267200"/>
            <a:ext cx="4669790" cy="213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/ SCHEMATIC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5/8/2021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7830BCC-F3C1-4A2C-9948-904723A5B88F}" type="slidenum">
              <a:rPr lang="en-US" altLang="en-US" smtClean="0"/>
              <a:t>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  <p:sp>
        <p:nvSpPr>
          <p:cNvPr id="8" name="Date Placeholder 9"/>
          <p:cNvSpPr txBox="1"/>
          <p:nvPr/>
        </p:nvSpPr>
        <p:spPr bwMode="auto">
          <a:xfrm>
            <a:off x="4572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/>
              <a:t>22-08-2019</a:t>
            </a:r>
            <a:endParaRPr lang="en-US" dirty="0"/>
          </a:p>
        </p:txBody>
      </p:sp>
      <p:sp>
        <p:nvSpPr>
          <p:cNvPr id="9" name="Slide Number Placeholder 11"/>
          <p:cNvSpPr txBox="1"/>
          <p:nvPr/>
        </p:nvSpPr>
        <p:spPr bwMode="auto">
          <a:xfrm>
            <a:off x="6781800" y="6400800"/>
            <a:ext cx="2133600" cy="365125"/>
          </a:xfrm>
          <a:prstGeom prst="rect">
            <a:avLst/>
          </a:prstGeom>
          <a:noFill/>
          <a:ln>
            <a:solidFill>
              <a:srgbClr val="7030A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1517DCE5-876B-4DF1-A28A-F435B6E46240}" type="slidenum">
              <a:rPr lang="en-US" altLang="en-US" smtClean="0">
                <a:latin typeface="Calibri" panose="020F0502020204030204" pitchFamily="34" charset="0"/>
              </a:rPr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0" name="Footer Placeholder 12"/>
          <p:cNvSpPr txBox="1"/>
          <p:nvPr/>
        </p:nvSpPr>
        <p:spPr bwMode="auto">
          <a:xfrm>
            <a:off x="3276600" y="6400800"/>
            <a:ext cx="2895600" cy="365125"/>
          </a:xfrm>
          <a:prstGeom prst="rect">
            <a:avLst/>
          </a:prstGeom>
          <a:ln>
            <a:solidFill>
              <a:srgbClr val="7030A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MP-II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95700" y="1295400"/>
            <a:ext cx="2057400" cy="495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" y="1371600"/>
            <a:ext cx="2133600" cy="10299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9600" y="2743200"/>
            <a:ext cx="2133600" cy="114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858000" y="2819400"/>
            <a:ext cx="1371600" cy="114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57955" y="24777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5800" y="1447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and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Humidity Sensor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8200" y="31686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Sensor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10400" y="3124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432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13050" y="3427412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867400" y="33528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09600" y="4343139"/>
            <a:ext cx="2133600" cy="114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MQ -2 Gas Sensor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812774" y="4722812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Alternate Process 9"/>
          <p:cNvSpPr/>
          <p:nvPr/>
        </p:nvSpPr>
        <p:spPr>
          <a:xfrm>
            <a:off x="3957955" y="3239135"/>
            <a:ext cx="1600200" cy="23647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TextBox 19"/>
          <p:cNvSpPr txBox="1"/>
          <p:nvPr/>
        </p:nvSpPr>
        <p:spPr>
          <a:xfrm>
            <a:off x="4030028" y="3427095"/>
            <a:ext cx="1456055" cy="1982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>
                <a:latin typeface="Times New Roman" panose="020206030504050203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The trained LR classifier will predict whether the machine will fail or not with the data given by the sensors.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EE Presentation 2019-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1584</Words>
  <Application>Microsoft Office PowerPoint</Application>
  <PresentationFormat>On-screen Show (4:3)</PresentationFormat>
  <Paragraphs>259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Lucida Bright</vt:lpstr>
      <vt:lpstr>Times New Roman</vt:lpstr>
      <vt:lpstr>EEE Presentation 2019-1</vt:lpstr>
      <vt:lpstr>PowerPoint Presentation</vt:lpstr>
      <vt:lpstr>PowerPoint Presentation</vt:lpstr>
      <vt:lpstr>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 / SCHEMATIC DIAGRAM</vt:lpstr>
      <vt:lpstr>FLOWCHART</vt:lpstr>
      <vt:lpstr>IMPLEMENTED ALGORITHM</vt:lpstr>
      <vt:lpstr>HARDWARE IMPLEMENTATION</vt:lpstr>
      <vt:lpstr>HARDWARE IMPLEMENTATION</vt:lpstr>
      <vt:lpstr> SOFTWARE IMPLEMENTATION </vt:lpstr>
      <vt:lpstr> SOFTWARE IMPLEMENTATION </vt:lpstr>
      <vt:lpstr>VIDEO</vt:lpstr>
      <vt:lpstr>RESULTS</vt:lpstr>
      <vt:lpstr>CONCLUSION</vt:lpstr>
      <vt:lpstr>FUTURE WORK</vt:lpstr>
      <vt:lpstr> REFERENCES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Gopu</dc:creator>
  <cp:lastModifiedBy>Sunil S</cp:lastModifiedBy>
  <cp:revision>347</cp:revision>
  <dcterms:created xsi:type="dcterms:W3CDTF">2019-05-31T06:52:00Z</dcterms:created>
  <dcterms:modified xsi:type="dcterms:W3CDTF">2021-05-18T17:03:33Z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